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47"/>
  </p:notesMasterIdLst>
  <p:handoutMasterIdLst>
    <p:handoutMasterId r:id="rId48"/>
  </p:handoutMasterIdLst>
  <p:sldIdLst>
    <p:sldId id="291" r:id="rId2"/>
    <p:sldId id="333" r:id="rId3"/>
    <p:sldId id="334" r:id="rId4"/>
    <p:sldId id="292" r:id="rId5"/>
    <p:sldId id="293" r:id="rId6"/>
    <p:sldId id="294" r:id="rId7"/>
    <p:sldId id="295" r:id="rId8"/>
    <p:sldId id="296" r:id="rId9"/>
    <p:sldId id="335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4" r:id="rId28"/>
    <p:sldId id="315" r:id="rId29"/>
    <p:sldId id="316" r:id="rId30"/>
    <p:sldId id="317" r:id="rId31"/>
    <p:sldId id="318" r:id="rId32"/>
    <p:sldId id="319" r:id="rId33"/>
    <p:sldId id="320" r:id="rId34"/>
    <p:sldId id="321" r:id="rId35"/>
    <p:sldId id="322" r:id="rId36"/>
    <p:sldId id="323" r:id="rId37"/>
    <p:sldId id="324" r:id="rId38"/>
    <p:sldId id="325" r:id="rId39"/>
    <p:sldId id="326" r:id="rId40"/>
    <p:sldId id="327" r:id="rId41"/>
    <p:sldId id="328" r:id="rId42"/>
    <p:sldId id="329" r:id="rId43"/>
    <p:sldId id="330" r:id="rId44"/>
    <p:sldId id="331" r:id="rId45"/>
    <p:sldId id="332" r:id="rId46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1"/>
            <p14:sldId id="333"/>
            <p14:sldId id="334"/>
            <p14:sldId id="292"/>
            <p14:sldId id="293"/>
            <p14:sldId id="294"/>
            <p14:sldId id="295"/>
            <p14:sldId id="296"/>
            <p14:sldId id="335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85"/>
    <p:restoredTop sz="86381"/>
  </p:normalViewPr>
  <p:slideViewPr>
    <p:cSldViewPr>
      <p:cViewPr varScale="1">
        <p:scale>
          <a:sx n="160" d="100"/>
          <a:sy n="160" d="100"/>
        </p:scale>
        <p:origin x="105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2/28/23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1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Draw 141/142 style </a:t>
            </a:r>
            <a:r>
              <a:rPr lang="en-US" dirty="0" err="1"/>
              <a:t>env</a:t>
            </a:r>
            <a:r>
              <a:rPr lang="en-US" dirty="0"/>
              <a:t> diagrams on the board for each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4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11 </a:t>
            </a:r>
            <a:r>
              <a:rPr lang="mr-IN" sz="4800" i="0" dirty="0"/>
              <a:t>–</a:t>
            </a:r>
            <a:r>
              <a:rPr lang="en-US" sz="4800" i="0" dirty="0"/>
              <a:t> Lexical Scope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9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286000"/>
            <a:ext cx="2057400" cy="120032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42CF0F26-8AD1-93AB-43D6-7E498E4BFC7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-3- (define q (f 5))</a:t>
            </a:r>
            <a:endParaRPr lang="es-ES_tradnl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1892244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FF0000"/>
                </a:solidFill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-3- (define q (f 5))</a:t>
            </a:r>
            <a:endParaRPr lang="es-ES_tradnl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20032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 </a:t>
            </a:r>
          </a:p>
          <a:p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64504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2860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2209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7620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1676400" y="4191000"/>
            <a:ext cx="2819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V="1">
            <a:off x="1676400" y="3886200"/>
            <a:ext cx="0" cy="304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76400" y="3276600"/>
            <a:ext cx="1676400" cy="76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FF0000"/>
                </a:solidFill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-3- (define q (f 5))</a:t>
            </a:r>
            <a:endParaRPr lang="es-ES_tradnl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1992326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frames and environments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Rule 1:</a:t>
            </a:r>
          </a:p>
          <a:p>
            <a:pPr lvl="1"/>
            <a:r>
              <a:rPr lang="en-US" dirty="0"/>
              <a:t>Every function </a:t>
            </a:r>
            <a:r>
              <a:rPr lang="en-US" b="1" dirty="0"/>
              <a:t>definition</a:t>
            </a:r>
            <a:r>
              <a:rPr lang="en-US" dirty="0"/>
              <a:t> (including anonymous function definitions) creates a closure where</a:t>
            </a:r>
          </a:p>
          <a:p>
            <a:pPr lvl="2"/>
            <a:r>
              <a:rPr lang="en-US" dirty="0"/>
              <a:t>the code part of the closure points to the function's code</a:t>
            </a:r>
          </a:p>
          <a:p>
            <a:pPr lvl="2"/>
            <a:r>
              <a:rPr lang="en-US" dirty="0"/>
              <a:t>the environment part of the closure points to the frame that was current when the function was defined (the frame we are currently using to look up variables)</a:t>
            </a:r>
          </a:p>
          <a:p>
            <a:pPr lvl="1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209800" y="42672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5181600" y="5029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18" name="Straight Connector 17"/>
          <p:cNvCxnSpPr>
            <a:stCxn id="17" idx="0"/>
            <a:endCxn id="17" idx="4"/>
          </p:cNvCxnSpPr>
          <p:nvPr/>
        </p:nvCxnSpPr>
        <p:spPr bwMode="auto">
          <a:xfrm>
            <a:off x="5943600" y="5029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" name="TextBox 18"/>
          <p:cNvSpPr txBox="1"/>
          <p:nvPr/>
        </p:nvSpPr>
        <p:spPr>
          <a:xfrm>
            <a:off x="4648200" y="4038600"/>
            <a:ext cx="2209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20" name="Straight Arrow Connector 19"/>
          <p:cNvCxnSpPr/>
          <p:nvPr/>
        </p:nvCxnSpPr>
        <p:spPr bwMode="auto">
          <a:xfrm flipH="1" flipV="1">
            <a:off x="5181600" y="48006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314902" y="5410200"/>
            <a:ext cx="9698" cy="7620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22" name="Straight Arrow Connector 21"/>
          <p:cNvCxnSpPr/>
          <p:nvPr/>
        </p:nvCxnSpPr>
        <p:spPr bwMode="auto">
          <a:xfrm flipH="1">
            <a:off x="3505200" y="6172200"/>
            <a:ext cx="2819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23" name="Straight Arrow Connector 22"/>
          <p:cNvCxnSpPr/>
          <p:nvPr/>
        </p:nvCxnSpPr>
        <p:spPr bwMode="auto">
          <a:xfrm flipV="1">
            <a:off x="3505200" y="5867400"/>
            <a:ext cx="0" cy="304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/>
          <p:nvPr/>
        </p:nvCxnSpPr>
        <p:spPr bwMode="auto">
          <a:xfrm>
            <a:off x="3505200" y="5257800"/>
            <a:ext cx="1676400" cy="76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4688312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frames and environments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Rule 2:</a:t>
            </a:r>
          </a:p>
          <a:p>
            <a:pPr lvl="1"/>
            <a:r>
              <a:rPr lang="en-US" dirty="0"/>
              <a:t>Every function </a:t>
            </a:r>
            <a:r>
              <a:rPr lang="en-US" b="1" dirty="0"/>
              <a:t>call</a:t>
            </a:r>
            <a:r>
              <a:rPr lang="en-US" dirty="0"/>
              <a:t> creates a new frame consisting of the following:</a:t>
            </a:r>
          </a:p>
          <a:p>
            <a:pPr lvl="2"/>
            <a:r>
              <a:rPr lang="en-US" dirty="0"/>
              <a:t>the new frame's table has bindings for all of the function's arguments and their corresponding values</a:t>
            </a:r>
          </a:p>
          <a:p>
            <a:pPr lvl="2"/>
            <a:r>
              <a:rPr lang="en-US" dirty="0"/>
              <a:t>the new frame's pointer points to the same environment that f's environment pointer points to.</a:t>
            </a:r>
          </a:p>
        </p:txBody>
      </p:sp>
    </p:spTree>
    <p:extLst>
      <p:ext uri="{BB962C8B-B14F-4D97-AF65-F5344CB8AC3E}">
        <p14:creationId xmlns:p14="http://schemas.microsoft.com/office/powerpoint/2010/main" val="13225149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2860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2209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7620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1676400" y="4191000"/>
            <a:ext cx="2819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V="1">
            <a:off x="1676400" y="3886200"/>
            <a:ext cx="0" cy="304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76400" y="3276600"/>
            <a:ext cx="1676400" cy="76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-3- (define q (f 5))</a:t>
            </a:r>
            <a:endParaRPr lang="es-ES_tradnl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1053455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2860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2209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7620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1676400" y="4191000"/>
            <a:ext cx="2819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V="1">
            <a:off x="1676400" y="3886200"/>
            <a:ext cx="0" cy="304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00200" y="3200400"/>
            <a:ext cx="1752600" cy="1524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791200" y="35814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5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 flipH="1">
            <a:off x="1066800" y="4724400"/>
            <a:ext cx="4724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8" name="Straight Arrow Connector 17"/>
          <p:cNvCxnSpPr/>
          <p:nvPr/>
        </p:nvCxnSpPr>
        <p:spPr bwMode="auto">
          <a:xfrm flipV="1">
            <a:off x="1066800" y="38862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rgbClr val="FF0000"/>
                </a:solidFill>
                <a:latin typeface="Courier New" pitchFamily="49" charset="0"/>
              </a:rPr>
              <a:t>-3- (define q (f 5))</a:t>
            </a:r>
            <a:endParaRPr lang="es-ES_tradnl" sz="2000" b="1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15660580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81000" y="22860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q   6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2209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7620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1676400" y="4191000"/>
            <a:ext cx="2819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V="1">
            <a:off x="1676400" y="3886200"/>
            <a:ext cx="0" cy="304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00200" y="3200400"/>
            <a:ext cx="1752600" cy="1524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791200" y="3581400"/>
            <a:ext cx="2057400" cy="156966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5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 flipH="1">
            <a:off x="1066800" y="4724400"/>
            <a:ext cx="4724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18" name="Straight Arrow Connector 17"/>
          <p:cNvCxnSpPr/>
          <p:nvPr/>
        </p:nvCxnSpPr>
        <p:spPr bwMode="auto">
          <a:xfrm flipV="1">
            <a:off x="1066800" y="38862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04800"/>
            <a:ext cx="67056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rgbClr val="FF0000"/>
                </a:solidFill>
                <a:latin typeface="Courier New" pitchFamily="49" charset="0"/>
              </a:rPr>
              <a:t>-3- (define q (f 5))</a:t>
            </a:r>
            <a:endParaRPr lang="es-ES_tradnl" sz="2000" b="1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-5-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1177329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Now you know the rules.  Next steps: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(Silly) examples to demonstrate how the rule works for higher-order functions</a:t>
            </a:r>
          </a:p>
          <a:p>
            <a:endParaRPr lang="en-US" dirty="0"/>
          </a:p>
          <a:p>
            <a:r>
              <a:rPr lang="en-US" dirty="0"/>
              <a:t>Why the other natural rule, </a:t>
            </a:r>
            <a:r>
              <a:rPr lang="en-US" i="1" dirty="0"/>
              <a:t>dynamic scope</a:t>
            </a:r>
            <a:r>
              <a:rPr lang="en-US" dirty="0"/>
              <a:t>, is a bad idea</a:t>
            </a:r>
          </a:p>
          <a:p>
            <a:endParaRPr lang="en-US" dirty="0"/>
          </a:p>
          <a:p>
            <a:r>
              <a:rPr lang="en-US" dirty="0"/>
              <a:t>Powerful idioms with higher-order functions that use this rule</a:t>
            </a:r>
          </a:p>
          <a:p>
            <a:pPr lvl="1"/>
            <a:r>
              <a:rPr lang="en-US" dirty="0"/>
              <a:t>This lecture: Passing functions to functions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filter</a:t>
            </a:r>
          </a:p>
          <a:p>
            <a:pPr lvl="1"/>
            <a:r>
              <a:rPr lang="en-US" dirty="0"/>
              <a:t>Next lecture: Several more idioms</a:t>
            </a:r>
          </a:p>
        </p:txBody>
      </p:sp>
    </p:spTree>
    <p:extLst>
      <p:ext uri="{BB962C8B-B14F-4D97-AF65-F5344CB8AC3E}">
        <p14:creationId xmlns:p14="http://schemas.microsoft.com/office/powerpoint/2010/main" val="457709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Returning a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Trust the rule: Evaluating line 4 binds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g</a:t>
            </a:r>
            <a:r>
              <a:rPr lang="en-US" dirty="0"/>
              <a:t> to a closure:</a:t>
            </a:r>
          </a:p>
          <a:p>
            <a:pPr lvl="1"/>
            <a:r>
              <a:rPr lang="en-US" dirty="0"/>
              <a:t>Code: “take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z</a:t>
            </a:r>
            <a:r>
              <a:rPr lang="en-US" dirty="0"/>
              <a:t> and have body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x+y+z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Environment: “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y</a:t>
            </a:r>
            <a:r>
              <a:rPr lang="en-US" dirty="0"/>
              <a:t> maps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4</a:t>
            </a:r>
            <a:r>
              <a:rPr lang="en-US" dirty="0"/>
              <a:t>,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x</a:t>
            </a:r>
            <a:r>
              <a:rPr lang="en-US" dirty="0"/>
              <a:t> maps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5</a:t>
            </a:r>
            <a:r>
              <a:rPr lang="en-US" dirty="0">
                <a:cs typeface="Courier New" pitchFamily="49" charset="0"/>
              </a:rPr>
              <a:t> (shadowing)</a:t>
            </a:r>
            <a:r>
              <a:rPr lang="en-US" dirty="0"/>
              <a:t>, …”</a:t>
            </a:r>
          </a:p>
          <a:p>
            <a:pPr lvl="1"/>
            <a:r>
              <a:rPr lang="en-US" dirty="0"/>
              <a:t>So this closure will always add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9</a:t>
            </a:r>
            <a:r>
              <a:rPr lang="en-US" dirty="0"/>
              <a:t> to its argument</a:t>
            </a:r>
          </a:p>
          <a:p>
            <a:r>
              <a:rPr lang="en-US" dirty="0"/>
              <a:t> So line 6 binds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15</a:t>
            </a:r>
            <a:r>
              <a:rPr lang="en-US" dirty="0"/>
              <a:t>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z</a:t>
            </a:r>
          </a:p>
          <a:p>
            <a:pPr lvl="1"/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341418" y="1295400"/>
            <a:ext cx="5430982" cy="2514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1 *)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2 *)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f y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2a *)</a:t>
            </a:r>
            <a:r>
              <a:rPr lang="en-US" sz="2000" kern="0" dirty="0">
                <a:latin typeface="Courier New" pitchFamily="49" charset="0"/>
              </a:rPr>
              <a:t>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y+1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2b *)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in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z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 err="1">
                <a:latin typeface="Courier New" pitchFamily="49" charset="0"/>
              </a:rPr>
              <a:t>x+y+z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3 *)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3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4 *)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g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f 4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5 *)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5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6 *)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z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g 6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42894113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i="1" dirty="0"/>
              <a:t>scope</a:t>
            </a:r>
            <a:r>
              <a:rPr lang="en-US" dirty="0"/>
              <a:t> of a variable is the region of a computer program where that variable can be used.  (You know this.)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Why do we care?  (You may not know this.)</a:t>
            </a:r>
            <a:br>
              <a:rPr lang="en-US" dirty="0"/>
            </a:br>
            <a:endParaRPr lang="en-US" dirty="0"/>
          </a:p>
          <a:p>
            <a:r>
              <a:rPr lang="en-US" dirty="0"/>
              <a:t>Scoping rules of a programming language tell us:</a:t>
            </a:r>
          </a:p>
          <a:p>
            <a:pPr lvl="1"/>
            <a:r>
              <a:rPr lang="en-US" dirty="0"/>
              <a:t>How to find the value of a variable  (aka </a:t>
            </a:r>
            <a:r>
              <a:rPr lang="en-US" b="1" i="1" dirty="0"/>
              <a:t>name resolution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What to do when there are multiple variables with the same name in a program.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Many scoping rules may seem "obvious" (because you've been programming for a while) but some are not.</a:t>
            </a:r>
          </a:p>
          <a:p>
            <a:pPr lvl="1"/>
            <a:r>
              <a:rPr lang="en-US" dirty="0"/>
              <a:t>And we'll also see how these rules are implemented under the hood of Racket (and other PLs).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218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Returning a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Trust the rules: </a:t>
            </a:r>
          </a:p>
          <a:p>
            <a:pPr lvl="1"/>
            <a:r>
              <a:rPr lang="en-US" dirty="0"/>
              <a:t>Evaluating line 2 binds f to a closure.</a:t>
            </a:r>
          </a:p>
          <a:p>
            <a:pPr lvl="1"/>
            <a:r>
              <a:rPr lang="en-US" dirty="0"/>
              <a:t>Evaluating line 3 binds g to a closure as well.</a:t>
            </a:r>
          </a:p>
          <a:p>
            <a:pPr lvl="2"/>
            <a:r>
              <a:rPr lang="en-US" dirty="0"/>
              <a:t>New frame is created for the call to f.</a:t>
            </a:r>
          </a:p>
          <a:p>
            <a:pPr lvl="1"/>
            <a:r>
              <a:rPr lang="en-US" dirty="0"/>
              <a:t>Evaluating line 4 binds z to a number.</a:t>
            </a:r>
          </a:p>
          <a:p>
            <a:pPr lvl="2"/>
            <a:r>
              <a:rPr lang="en-US" dirty="0"/>
              <a:t>New frame is created for the call to g.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3733800"/>
            <a:ext cx="7543800" cy="1524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dirty="0">
                <a:latin typeface="Courier"/>
                <a:cs typeface="Courier"/>
              </a:rPr>
              <a:t>3  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dirty="0">
                <a:latin typeface="Courier"/>
                <a:cs typeface="Courier"/>
              </a:rPr>
              <a:t>4  (define z (g 6))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0968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(define z (g 6))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   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</p:spTree>
    <p:extLst>
      <p:ext uri="{BB962C8B-B14F-4D97-AF65-F5344CB8AC3E}">
        <p14:creationId xmlns:p14="http://schemas.microsoft.com/office/powerpoint/2010/main" val="10390177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(define z (g 6))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(lambda (z)...)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00200" y="3200400"/>
            <a:ext cx="1752600" cy="1524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5813030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(define z (g 6))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(lambda (z)...)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00200" y="3200400"/>
            <a:ext cx="1752600" cy="1524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867400" y="5029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4</a:t>
            </a:r>
          </a:p>
        </p:txBody>
      </p:sp>
      <p:cxnSp>
        <p:nvCxnSpPr>
          <p:cNvPr id="53" name="Straight Arrow Connector 52"/>
          <p:cNvCxnSpPr/>
          <p:nvPr/>
        </p:nvCxnSpPr>
        <p:spPr bwMode="auto">
          <a:xfrm flipH="1">
            <a:off x="838200" y="5715000"/>
            <a:ext cx="5029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6" name="Straight Arrow Connector 55"/>
          <p:cNvCxnSpPr/>
          <p:nvPr/>
        </p:nvCxnSpPr>
        <p:spPr bwMode="auto">
          <a:xfrm flipV="1">
            <a:off x="838200" y="4267200"/>
            <a:ext cx="0" cy="1447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509020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(define z (g 6))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(lambda (z)...)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589349" y="3197902"/>
            <a:ext cx="1763451" cy="23109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867400" y="5029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4</a:t>
            </a:r>
          </a:p>
        </p:txBody>
      </p: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z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 z)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3" name="Straight Arrow Connector 52"/>
          <p:cNvCxnSpPr/>
          <p:nvPr/>
        </p:nvCxnSpPr>
        <p:spPr bwMode="auto">
          <a:xfrm flipH="1">
            <a:off x="838200" y="5715000"/>
            <a:ext cx="5029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6" name="Straight Arrow Connector 55"/>
          <p:cNvCxnSpPr/>
          <p:nvPr/>
        </p:nvCxnSpPr>
        <p:spPr bwMode="auto">
          <a:xfrm flipV="1">
            <a:off x="838200" y="4267200"/>
            <a:ext cx="0" cy="1447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093712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(define z (g 6))</a:t>
            </a: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g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(lambda (z)...)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591537" y="3191518"/>
            <a:ext cx="1761263" cy="237482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867400" y="5029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4</a:t>
            </a:r>
          </a:p>
        </p:txBody>
      </p: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z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 z)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3" name="Straight Arrow Connector 52"/>
          <p:cNvCxnSpPr/>
          <p:nvPr/>
        </p:nvCxnSpPr>
        <p:spPr bwMode="auto">
          <a:xfrm flipH="1">
            <a:off x="838200" y="5715000"/>
            <a:ext cx="5029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6" name="Straight Arrow Connector 55"/>
          <p:cNvCxnSpPr/>
          <p:nvPr/>
        </p:nvCxnSpPr>
        <p:spPr bwMode="auto">
          <a:xfrm flipV="1">
            <a:off x="838200" y="4267200"/>
            <a:ext cx="0" cy="1447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529545" y="3639836"/>
            <a:ext cx="527855" cy="6841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17339891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1 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2  (define (f y) (lambda (z) (+ x y z)))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3  (define g (f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dirty="0">
                <a:latin typeface="Courier"/>
                <a:cs typeface="Courier"/>
              </a:rPr>
              <a:t>4  </a:t>
            </a:r>
            <a:r>
              <a:rPr lang="es-ES_tradnl" sz="2000" dirty="0">
                <a:solidFill>
                  <a:srgbClr val="FF0000"/>
                </a:solidFill>
                <a:latin typeface="Courier"/>
                <a:cs typeface="Courier"/>
              </a:rPr>
              <a:t>(define z (g 6))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x   1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f    </a:t>
            </a:r>
          </a:p>
          <a:p>
            <a:r>
              <a:rPr lang="en-US" dirty="0">
                <a:latin typeface="Courier"/>
                <a:cs typeface="Courier"/>
              </a:rPr>
              <a:t>  g  </a:t>
            </a:r>
          </a:p>
          <a:p>
            <a:r>
              <a:rPr lang="en-US" dirty="0">
                <a:latin typeface="Courier"/>
                <a:cs typeface="Courier"/>
              </a:rPr>
              <a:t>  z   11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(lambda (z)...)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569616" y="3173411"/>
            <a:ext cx="1783184" cy="25558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5867400" y="5029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4</a:t>
            </a:r>
          </a:p>
        </p:txBody>
      </p:sp>
      <p:cxnSp>
        <p:nvCxnSpPr>
          <p:cNvPr id="18" name="Straight Arrow Connector 17"/>
          <p:cNvCxnSpPr>
            <a:endCxn id="16" idx="1"/>
          </p:cNvCxnSpPr>
          <p:nvPr/>
        </p:nvCxnSpPr>
        <p:spPr bwMode="auto">
          <a:xfrm>
            <a:off x="3200400" y="5410200"/>
            <a:ext cx="2667000" cy="3449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1143000" y="4648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g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z    6</a:t>
            </a:r>
          </a:p>
        </p:txBody>
      </p: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z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 z)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3" name="Straight Arrow Connector 52"/>
          <p:cNvCxnSpPr/>
          <p:nvPr/>
        </p:nvCxnSpPr>
        <p:spPr bwMode="auto">
          <a:xfrm flipH="1">
            <a:off x="838200" y="5715000"/>
            <a:ext cx="5029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6" name="Straight Arrow Connector 55"/>
          <p:cNvCxnSpPr/>
          <p:nvPr/>
        </p:nvCxnSpPr>
        <p:spPr bwMode="auto">
          <a:xfrm flipV="1">
            <a:off x="838200" y="4267200"/>
            <a:ext cx="0" cy="1447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577005" y="3610711"/>
            <a:ext cx="480395" cy="8498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1802722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frames and environments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Rule 2a:</a:t>
            </a:r>
          </a:p>
          <a:p>
            <a:pPr lvl="1"/>
            <a:r>
              <a:rPr lang="en-US" dirty="0"/>
              <a:t>Every evaluation of a "let" expression creates a new frame as follows:</a:t>
            </a:r>
          </a:p>
          <a:p>
            <a:pPr lvl="2"/>
            <a:r>
              <a:rPr lang="en-US" dirty="0"/>
              <a:t>the new frame's table has bindings for all of the let expressions variables and their corresponding values</a:t>
            </a:r>
          </a:p>
          <a:p>
            <a:pPr lvl="2"/>
            <a:r>
              <a:rPr lang="en-US" dirty="0"/>
              <a:t>the new frame's pointer points to the frame where the let expression was defined</a:t>
            </a:r>
          </a:p>
        </p:txBody>
      </p:sp>
    </p:spTree>
    <p:extLst>
      <p:ext uri="{BB962C8B-B14F-4D97-AF65-F5344CB8AC3E}">
        <p14:creationId xmlns:p14="http://schemas.microsoft.com/office/powerpoint/2010/main" val="16549084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Passing a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Trust the rules: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Evaluating line 1 binds f to a closure.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Evaluating line 2 binds x to 4.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Evaluating line 3 binds h to a closure.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Evaluating line 4 binds z to a number.</a:t>
            </a:r>
          </a:p>
          <a:p>
            <a:pPr lvl="2"/>
            <a:r>
              <a:rPr lang="en-US" dirty="0">
                <a:latin typeface="+mj-lt"/>
                <a:cs typeface="Courier New" pitchFamily="49" charset="0"/>
              </a:rPr>
              <a:t>First, calls f (creates new frame), then evaluates "let" (creates a new frame), then calls g (creates a new frame).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028700" y="3886200"/>
            <a:ext cx="7086600" cy="1579418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dirty="0">
                <a:latin typeface="Courier"/>
                <a:cs typeface="Courier"/>
              </a:rPr>
              <a:t>1  (</a:t>
            </a:r>
            <a:r>
              <a:rPr lang="it-IT" dirty="0" err="1">
                <a:latin typeface="Courier"/>
                <a:cs typeface="Courier"/>
              </a:rPr>
              <a:t>define</a:t>
            </a:r>
            <a:r>
              <a:rPr lang="it-IT" dirty="0">
                <a:latin typeface="Courier"/>
                <a:cs typeface="Courier"/>
              </a:rPr>
              <a:t> (</a:t>
            </a:r>
            <a:r>
              <a:rPr lang="it-IT" dirty="0" err="1">
                <a:latin typeface="Courier"/>
                <a:cs typeface="Courier"/>
              </a:rPr>
              <a:t>f</a:t>
            </a:r>
            <a:r>
              <a:rPr lang="it-IT" dirty="0">
                <a:latin typeface="Courier"/>
                <a:cs typeface="Courier"/>
              </a:rPr>
              <a:t> g) (</a:t>
            </a:r>
            <a:r>
              <a:rPr lang="it-IT" dirty="0" err="1">
                <a:latin typeface="Courier"/>
                <a:cs typeface="Courier"/>
              </a:rPr>
              <a:t>let</a:t>
            </a:r>
            <a:r>
              <a:rPr lang="it-IT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dirty="0">
                <a:latin typeface="Courier"/>
                <a:cs typeface="Courier"/>
              </a:rPr>
              <a:t>2  (</a:t>
            </a:r>
            <a:r>
              <a:rPr lang="it-IT" dirty="0" err="1">
                <a:latin typeface="Courier"/>
                <a:cs typeface="Courier"/>
              </a:rPr>
              <a:t>define</a:t>
            </a:r>
            <a:r>
              <a:rPr lang="it-IT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dirty="0">
                <a:latin typeface="Courier"/>
                <a:cs typeface="Courier"/>
              </a:rPr>
              <a:t>3  (</a:t>
            </a:r>
            <a:r>
              <a:rPr lang="it-IT" dirty="0" err="1">
                <a:latin typeface="Courier"/>
                <a:cs typeface="Courier"/>
              </a:rPr>
              <a:t>define</a:t>
            </a:r>
            <a:r>
              <a:rPr lang="it-IT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dirty="0">
                <a:latin typeface="Courier"/>
                <a:cs typeface="Courier"/>
              </a:rPr>
              <a:t>4  (</a:t>
            </a:r>
            <a:r>
              <a:rPr lang="it-IT" dirty="0" err="1">
                <a:latin typeface="Courier"/>
                <a:cs typeface="Courier"/>
              </a:rPr>
              <a:t>define</a:t>
            </a:r>
            <a:r>
              <a:rPr lang="it-IT" dirty="0">
                <a:latin typeface="Courier"/>
                <a:cs typeface="Courier"/>
              </a:rPr>
              <a:t> </a:t>
            </a:r>
            <a:r>
              <a:rPr lang="it-IT" dirty="0" err="1">
                <a:latin typeface="Courier"/>
                <a:cs typeface="Courier"/>
              </a:rPr>
              <a:t>z</a:t>
            </a:r>
            <a:r>
              <a:rPr lang="it-IT" dirty="0">
                <a:latin typeface="Courier"/>
                <a:cs typeface="Courier"/>
              </a:rPr>
              <a:t> (</a:t>
            </a:r>
            <a:r>
              <a:rPr lang="it-IT" dirty="0" err="1">
                <a:latin typeface="Courier"/>
                <a:cs typeface="Courier"/>
              </a:rPr>
              <a:t>f</a:t>
            </a:r>
            <a:r>
              <a:rPr lang="it-IT" dirty="0">
                <a:latin typeface="Courier"/>
                <a:cs typeface="Courier"/>
              </a:rPr>
              <a:t> h))</a:t>
            </a:r>
            <a:endParaRPr lang="en-US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9853379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3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4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</a:t>
            </a:r>
            <a:r>
              <a:rPr lang="it-IT" sz="2000" dirty="0" err="1">
                <a:latin typeface="Courier"/>
                <a:cs typeface="Courier"/>
              </a:rPr>
              <a:t>z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   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1350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for why you should care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55918" y="2895600"/>
            <a:ext cx="6232161" cy="2554545"/>
          </a:xfrm>
          <a:prstGeom prst="rect">
            <a:avLst/>
          </a:prstGeom>
          <a:solidFill>
            <a:srgbClr val="FFFF99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(make-adder y)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(lambda (x) (+ x y)))</a:t>
            </a:r>
          </a:p>
          <a:p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add3 (make-adder 3))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add4 (make-adder 4))</a:t>
            </a:r>
          </a:p>
          <a:p>
            <a:endParaRPr lang="en-US" sz="2000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z (add3 10))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w (add4 20))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41910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is the scope of each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>How does Racket keep the two versions of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en-US" dirty="0"/>
              <a:t> separate?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does Racket keep the two versions of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en-US" dirty="0"/>
              <a:t> separate? </a:t>
            </a:r>
          </a:p>
          <a:p>
            <a:pPr lvl="1"/>
            <a:r>
              <a:rPr lang="en-US" dirty="0"/>
              <a:t>And how are they available after they "go out of scope?"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57399" y="914400"/>
            <a:ext cx="5029200" cy="1015663"/>
          </a:xfrm>
          <a:prstGeom prst="rect">
            <a:avLst/>
          </a:prstGeom>
          <a:solidFill>
            <a:srgbClr val="FFFF99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x 5)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(add1 x) (+ x 1))</a:t>
            </a:r>
            <a:b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0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(define y (add1 7))</a:t>
            </a:r>
          </a:p>
        </p:txBody>
      </p:sp>
    </p:spTree>
    <p:extLst>
      <p:ext uri="{BB962C8B-B14F-4D97-AF65-F5344CB8AC3E}">
        <p14:creationId xmlns:p14="http://schemas.microsoft.com/office/powerpoint/2010/main" val="1877739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1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f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g)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let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2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3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4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</a:t>
            </a:r>
            <a:r>
              <a:rPr lang="it-IT" sz="2000" dirty="0" err="1">
                <a:latin typeface="Courier"/>
                <a:cs typeface="Courier"/>
              </a:rPr>
              <a:t>z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676400" y="2895600"/>
            <a:ext cx="1676400" cy="457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0218755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3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4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</a:t>
            </a:r>
            <a:r>
              <a:rPr lang="it-IT" sz="2000" dirty="0" err="1">
                <a:latin typeface="Courier"/>
                <a:cs typeface="Courier"/>
              </a:rPr>
              <a:t>z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580468" y="2915377"/>
            <a:ext cx="1772332" cy="513623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1828800" y="5029200"/>
            <a:ext cx="4800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5" name="Straight Arrow Connector 34"/>
          <p:cNvCxnSpPr/>
          <p:nvPr/>
        </p:nvCxnSpPr>
        <p:spPr bwMode="auto">
          <a:xfrm flipV="1">
            <a:off x="1828800" y="41910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2355093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3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4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</a:t>
            </a:r>
            <a:r>
              <a:rPr lang="it-IT" sz="2000" dirty="0" err="1">
                <a:latin typeface="Courier"/>
                <a:cs typeface="Courier"/>
              </a:rPr>
              <a:t>z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h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590562" y="2907625"/>
            <a:ext cx="1762238" cy="521375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533487" y="3645008"/>
            <a:ext cx="523913" cy="6265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1828800" y="5029200"/>
            <a:ext cx="4800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5" name="Straight Arrow Connector 34"/>
          <p:cNvCxnSpPr/>
          <p:nvPr/>
        </p:nvCxnSpPr>
        <p:spPr bwMode="auto">
          <a:xfrm flipV="1">
            <a:off x="1828800" y="41910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1860105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3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4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z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f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h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1581074" y="2892609"/>
            <a:ext cx="1809615" cy="42320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934200" y="41910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g    </a:t>
            </a:r>
          </a:p>
        </p:txBody>
      </p:sp>
      <p:cxnSp>
        <p:nvCxnSpPr>
          <p:cNvPr id="18" name="Straight Arrow Connector 17"/>
          <p:cNvCxnSpPr/>
          <p:nvPr/>
        </p:nvCxnSpPr>
        <p:spPr bwMode="auto">
          <a:xfrm flipH="1" flipV="1">
            <a:off x="6934200" y="3733800"/>
            <a:ext cx="1676400" cy="228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544731" y="3578409"/>
            <a:ext cx="512669" cy="11613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1828800" y="5029200"/>
            <a:ext cx="4800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5" name="Straight Arrow Connector 34"/>
          <p:cNvCxnSpPr/>
          <p:nvPr/>
        </p:nvCxnSpPr>
        <p:spPr bwMode="auto">
          <a:xfrm flipV="1">
            <a:off x="1828800" y="41910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H="1">
            <a:off x="8534400" y="3962400"/>
            <a:ext cx="7620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3352956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3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4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z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f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h  </a:t>
            </a:r>
          </a:p>
          <a:p>
            <a:r>
              <a:rPr lang="en-US" dirty="0">
                <a:latin typeface="Courier"/>
                <a:cs typeface="Courier"/>
              </a:rPr>
              <a:t>     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625871" y="2907625"/>
            <a:ext cx="1726929" cy="521375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934200" y="41910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g    </a:t>
            </a:r>
          </a:p>
        </p:txBody>
      </p:sp>
      <p:cxnSp>
        <p:nvCxnSpPr>
          <p:cNvPr id="18" name="Straight Arrow Connector 17"/>
          <p:cNvCxnSpPr/>
          <p:nvPr/>
        </p:nvCxnSpPr>
        <p:spPr bwMode="auto">
          <a:xfrm flipH="1" flipV="1">
            <a:off x="6934200" y="3733800"/>
            <a:ext cx="1676400" cy="228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625871" y="3594381"/>
            <a:ext cx="431529" cy="113284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1828800" y="5029200"/>
            <a:ext cx="4800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5" name="Straight Arrow Connector 34"/>
          <p:cNvCxnSpPr/>
          <p:nvPr/>
        </p:nvCxnSpPr>
        <p:spPr bwMode="auto">
          <a:xfrm flipV="1">
            <a:off x="1828800" y="41910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H="1">
            <a:off x="8534400" y="3962400"/>
            <a:ext cx="7620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41" name="TextBox 40"/>
          <p:cNvSpPr txBox="1"/>
          <p:nvPr/>
        </p:nvSpPr>
        <p:spPr>
          <a:xfrm>
            <a:off x="6477000" y="5410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let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x    3</a:t>
            </a:r>
          </a:p>
        </p:txBody>
      </p:sp>
      <p:cxnSp>
        <p:nvCxnSpPr>
          <p:cNvPr id="42" name="Straight Arrow Connector 41"/>
          <p:cNvCxnSpPr>
            <a:endCxn id="41" idx="3"/>
          </p:cNvCxnSpPr>
          <p:nvPr/>
        </p:nvCxnSpPr>
        <p:spPr bwMode="auto">
          <a:xfrm flipH="1">
            <a:off x="8534400" y="5029200"/>
            <a:ext cx="304800" cy="79649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3170678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533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1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</a:t>
            </a:r>
            <a:r>
              <a:rPr lang="it-IT" sz="2000" dirty="0" err="1">
                <a:latin typeface="Courier"/>
                <a:cs typeface="Courier"/>
              </a:rPr>
              <a:t>f</a:t>
            </a:r>
            <a:r>
              <a:rPr lang="it-IT" sz="2000" dirty="0">
                <a:latin typeface="Courier"/>
                <a:cs typeface="Courier"/>
              </a:rPr>
              <a:t> g) (</a:t>
            </a:r>
            <a:r>
              <a:rPr lang="it-IT" sz="2000" dirty="0" err="1">
                <a:latin typeface="Courier"/>
                <a:cs typeface="Courier"/>
              </a:rPr>
              <a:t>let</a:t>
            </a:r>
            <a:r>
              <a:rPr lang="it-IT" sz="2000" dirty="0">
                <a:latin typeface="Courier"/>
                <a:cs typeface="Courier"/>
              </a:rPr>
              <a:t> ((x 3)) (g 2)))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2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x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latin typeface="Courier"/>
                <a:cs typeface="Courier"/>
              </a:rPr>
              <a:t>3  (</a:t>
            </a:r>
            <a:r>
              <a:rPr lang="it-IT" sz="2000" dirty="0" err="1">
                <a:latin typeface="Courier"/>
                <a:cs typeface="Courier"/>
              </a:rPr>
              <a:t>define</a:t>
            </a:r>
            <a:r>
              <a:rPr lang="it-IT" sz="2000" dirty="0">
                <a:latin typeface="Courier"/>
                <a:cs typeface="Courier"/>
              </a:rPr>
              <a:t> (h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4 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define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z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(</a:t>
            </a:r>
            <a:r>
              <a:rPr lang="it-IT" sz="2000" dirty="0" err="1">
                <a:solidFill>
                  <a:srgbClr val="FF0000"/>
                </a:solidFill>
                <a:latin typeface="Courier"/>
                <a:cs typeface="Courier"/>
              </a:rPr>
              <a:t>f</a:t>
            </a:r>
            <a:r>
              <a:rPr lang="it-IT" sz="2000" dirty="0">
                <a:solidFill>
                  <a:srgbClr val="FF0000"/>
                </a:solidFill>
                <a:latin typeface="Courier"/>
                <a:cs typeface="Courier"/>
              </a:rPr>
              <a:t> h))</a:t>
            </a: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286000"/>
            <a:ext cx="2057400" cy="193899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global  </a:t>
            </a:r>
            <a:r>
              <a:rPr lang="en-US" dirty="0">
                <a:latin typeface="Courier"/>
                <a:cs typeface="Courier"/>
              </a:rPr>
              <a:t>  </a:t>
            </a:r>
          </a:p>
          <a:p>
            <a:r>
              <a:rPr lang="en-US" dirty="0">
                <a:latin typeface="Courier"/>
                <a:cs typeface="Courier"/>
              </a:rPr>
              <a:t>  f   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x   4 </a:t>
            </a:r>
          </a:p>
          <a:p>
            <a:r>
              <a:rPr lang="en-US" dirty="0">
                <a:latin typeface="Courier"/>
                <a:cs typeface="Courier"/>
              </a:rPr>
              <a:t>  h  </a:t>
            </a:r>
          </a:p>
          <a:p>
            <a:r>
              <a:rPr lang="en-US" dirty="0">
                <a:latin typeface="Courier"/>
                <a:cs typeface="Courier"/>
              </a:rPr>
              <a:t>  z   6</a:t>
            </a:r>
          </a:p>
        </p:txBody>
      </p:sp>
      <p:sp>
        <p:nvSpPr>
          <p:cNvPr id="2" name="Oval 1"/>
          <p:cNvSpPr/>
          <p:nvPr/>
        </p:nvSpPr>
        <p:spPr bwMode="auto">
          <a:xfrm>
            <a:off x="3352800" y="30480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9" name="Straight Connector 8"/>
          <p:cNvCxnSpPr>
            <a:stCxn id="2" idx="0"/>
            <a:endCxn id="2" idx="4"/>
          </p:cNvCxnSpPr>
          <p:nvPr/>
        </p:nvCxnSpPr>
        <p:spPr bwMode="auto">
          <a:xfrm>
            <a:off x="4114800" y="30480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2819400" y="2057400"/>
            <a:ext cx="34290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(let ((x...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 flipV="1">
            <a:off x="3352800" y="2819400"/>
            <a:ext cx="45720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" name="Freeform 24"/>
          <p:cNvSpPr/>
          <p:nvPr/>
        </p:nvSpPr>
        <p:spPr>
          <a:xfrm>
            <a:off x="1477818" y="4341091"/>
            <a:ext cx="914759" cy="865909"/>
          </a:xfrm>
          <a:custGeom>
            <a:avLst/>
            <a:gdLst>
              <a:gd name="connsiteX0" fmla="*/ 0 w 914759"/>
              <a:gd name="connsiteY0" fmla="*/ 0 h 865909"/>
              <a:gd name="connsiteX1" fmla="*/ 11546 w 914759"/>
              <a:gd name="connsiteY1" fmla="*/ 161636 h 865909"/>
              <a:gd name="connsiteX2" fmla="*/ 46182 w 914759"/>
              <a:gd name="connsiteY2" fmla="*/ 323273 h 865909"/>
              <a:gd name="connsiteX3" fmla="*/ 57727 w 914759"/>
              <a:gd name="connsiteY3" fmla="*/ 392545 h 865909"/>
              <a:gd name="connsiteX4" fmla="*/ 80818 w 914759"/>
              <a:gd name="connsiteY4" fmla="*/ 450273 h 865909"/>
              <a:gd name="connsiteX5" fmla="*/ 103909 w 914759"/>
              <a:gd name="connsiteY5" fmla="*/ 531091 h 865909"/>
              <a:gd name="connsiteX6" fmla="*/ 150091 w 914759"/>
              <a:gd name="connsiteY6" fmla="*/ 669636 h 865909"/>
              <a:gd name="connsiteX7" fmla="*/ 184727 w 914759"/>
              <a:gd name="connsiteY7" fmla="*/ 762000 h 865909"/>
              <a:gd name="connsiteX8" fmla="*/ 219364 w 914759"/>
              <a:gd name="connsiteY8" fmla="*/ 808182 h 865909"/>
              <a:gd name="connsiteX9" fmla="*/ 254000 w 914759"/>
              <a:gd name="connsiteY9" fmla="*/ 842818 h 865909"/>
              <a:gd name="connsiteX10" fmla="*/ 323273 w 914759"/>
              <a:gd name="connsiteY10" fmla="*/ 865909 h 865909"/>
              <a:gd name="connsiteX11" fmla="*/ 427182 w 914759"/>
              <a:gd name="connsiteY11" fmla="*/ 854364 h 865909"/>
              <a:gd name="connsiteX12" fmla="*/ 461818 w 914759"/>
              <a:gd name="connsiteY12" fmla="*/ 831273 h 865909"/>
              <a:gd name="connsiteX13" fmla="*/ 508000 w 914759"/>
              <a:gd name="connsiteY13" fmla="*/ 796636 h 865909"/>
              <a:gd name="connsiteX14" fmla="*/ 554182 w 914759"/>
              <a:gd name="connsiteY14" fmla="*/ 715818 h 865909"/>
              <a:gd name="connsiteX15" fmla="*/ 577273 w 914759"/>
              <a:gd name="connsiteY15" fmla="*/ 658091 h 865909"/>
              <a:gd name="connsiteX16" fmla="*/ 623455 w 914759"/>
              <a:gd name="connsiteY16" fmla="*/ 565727 h 865909"/>
              <a:gd name="connsiteX17" fmla="*/ 658091 w 914759"/>
              <a:gd name="connsiteY17" fmla="*/ 450273 h 865909"/>
              <a:gd name="connsiteX18" fmla="*/ 692727 w 914759"/>
              <a:gd name="connsiteY18" fmla="*/ 427182 h 865909"/>
              <a:gd name="connsiteX19" fmla="*/ 715818 w 914759"/>
              <a:gd name="connsiteY19" fmla="*/ 392545 h 865909"/>
              <a:gd name="connsiteX20" fmla="*/ 865909 w 914759"/>
              <a:gd name="connsiteY20" fmla="*/ 381000 h 865909"/>
              <a:gd name="connsiteX21" fmla="*/ 877455 w 914759"/>
              <a:gd name="connsiteY21" fmla="*/ 646545 h 865909"/>
              <a:gd name="connsiteX22" fmla="*/ 854364 w 914759"/>
              <a:gd name="connsiteY22" fmla="*/ 715818 h 865909"/>
              <a:gd name="connsiteX23" fmla="*/ 865909 w 914759"/>
              <a:gd name="connsiteY23" fmla="*/ 565727 h 865909"/>
              <a:gd name="connsiteX24" fmla="*/ 819727 w 914759"/>
              <a:gd name="connsiteY24" fmla="*/ 531091 h 865909"/>
              <a:gd name="connsiteX25" fmla="*/ 762000 w 914759"/>
              <a:gd name="connsiteY25" fmla="*/ 508000 h 865909"/>
              <a:gd name="connsiteX26" fmla="*/ 727364 w 914759"/>
              <a:gd name="connsiteY26" fmla="*/ 496454 h 865909"/>
              <a:gd name="connsiteX27" fmla="*/ 646546 w 914759"/>
              <a:gd name="connsiteY27" fmla="*/ 496454 h 86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14759" h="865909">
                <a:moveTo>
                  <a:pt x="0" y="0"/>
                </a:moveTo>
                <a:cubicBezTo>
                  <a:pt x="3849" y="53879"/>
                  <a:pt x="6171" y="107888"/>
                  <a:pt x="11546" y="161636"/>
                </a:cubicBezTo>
                <a:cubicBezTo>
                  <a:pt x="18390" y="230077"/>
                  <a:pt x="30859" y="251765"/>
                  <a:pt x="46182" y="323273"/>
                </a:cubicBezTo>
                <a:cubicBezTo>
                  <a:pt x="51087" y="346163"/>
                  <a:pt x="51568" y="369961"/>
                  <a:pt x="57727" y="392545"/>
                </a:cubicBezTo>
                <a:cubicBezTo>
                  <a:pt x="63180" y="412540"/>
                  <a:pt x="74264" y="430612"/>
                  <a:pt x="80818" y="450273"/>
                </a:cubicBezTo>
                <a:cubicBezTo>
                  <a:pt x="89678" y="476853"/>
                  <a:pt x="95472" y="504374"/>
                  <a:pt x="103909" y="531091"/>
                </a:cubicBezTo>
                <a:cubicBezTo>
                  <a:pt x="118568" y="577511"/>
                  <a:pt x="134697" y="623454"/>
                  <a:pt x="150091" y="669636"/>
                </a:cubicBezTo>
                <a:cubicBezTo>
                  <a:pt x="158731" y="695555"/>
                  <a:pt x="173227" y="741299"/>
                  <a:pt x="184727" y="762000"/>
                </a:cubicBezTo>
                <a:cubicBezTo>
                  <a:pt x="194072" y="778821"/>
                  <a:pt x="206841" y="793572"/>
                  <a:pt x="219364" y="808182"/>
                </a:cubicBezTo>
                <a:cubicBezTo>
                  <a:pt x="229990" y="820579"/>
                  <a:pt x="239727" y="834889"/>
                  <a:pt x="254000" y="842818"/>
                </a:cubicBezTo>
                <a:cubicBezTo>
                  <a:pt x="275277" y="854639"/>
                  <a:pt x="323273" y="865909"/>
                  <a:pt x="323273" y="865909"/>
                </a:cubicBezTo>
                <a:cubicBezTo>
                  <a:pt x="357909" y="862061"/>
                  <a:pt x="393373" y="862816"/>
                  <a:pt x="427182" y="854364"/>
                </a:cubicBezTo>
                <a:cubicBezTo>
                  <a:pt x="440644" y="850999"/>
                  <a:pt x="450527" y="839338"/>
                  <a:pt x="461818" y="831273"/>
                </a:cubicBezTo>
                <a:cubicBezTo>
                  <a:pt x="477476" y="820088"/>
                  <a:pt x="494393" y="810243"/>
                  <a:pt x="508000" y="796636"/>
                </a:cubicBezTo>
                <a:cubicBezTo>
                  <a:pt x="522860" y="781776"/>
                  <a:pt x="546937" y="732119"/>
                  <a:pt x="554182" y="715818"/>
                </a:cubicBezTo>
                <a:cubicBezTo>
                  <a:pt x="562599" y="696880"/>
                  <a:pt x="568588" y="676908"/>
                  <a:pt x="577273" y="658091"/>
                </a:cubicBezTo>
                <a:cubicBezTo>
                  <a:pt x="591698" y="626837"/>
                  <a:pt x="623455" y="565727"/>
                  <a:pt x="623455" y="565727"/>
                </a:cubicBezTo>
                <a:cubicBezTo>
                  <a:pt x="628076" y="547240"/>
                  <a:pt x="649657" y="455896"/>
                  <a:pt x="658091" y="450273"/>
                </a:cubicBezTo>
                <a:lnTo>
                  <a:pt x="692727" y="427182"/>
                </a:lnTo>
                <a:cubicBezTo>
                  <a:pt x="700424" y="415636"/>
                  <a:pt x="706006" y="402357"/>
                  <a:pt x="715818" y="392545"/>
                </a:cubicBezTo>
                <a:cubicBezTo>
                  <a:pt x="762388" y="345975"/>
                  <a:pt x="793086" y="373717"/>
                  <a:pt x="865909" y="381000"/>
                </a:cubicBezTo>
                <a:cubicBezTo>
                  <a:pt x="911155" y="494115"/>
                  <a:pt x="902240" y="448261"/>
                  <a:pt x="877455" y="646545"/>
                </a:cubicBezTo>
                <a:cubicBezTo>
                  <a:pt x="874436" y="670697"/>
                  <a:pt x="854364" y="715818"/>
                  <a:pt x="854364" y="715818"/>
                </a:cubicBezTo>
                <a:cubicBezTo>
                  <a:pt x="926004" y="763579"/>
                  <a:pt x="938904" y="784710"/>
                  <a:pt x="865909" y="565727"/>
                </a:cubicBezTo>
                <a:cubicBezTo>
                  <a:pt x="859824" y="547472"/>
                  <a:pt x="836548" y="540436"/>
                  <a:pt x="819727" y="531091"/>
                </a:cubicBezTo>
                <a:cubicBezTo>
                  <a:pt x="801610" y="521026"/>
                  <a:pt x="781405" y="515277"/>
                  <a:pt x="762000" y="508000"/>
                </a:cubicBezTo>
                <a:cubicBezTo>
                  <a:pt x="750605" y="503727"/>
                  <a:pt x="739474" y="497665"/>
                  <a:pt x="727364" y="496454"/>
                </a:cubicBezTo>
                <a:cubicBezTo>
                  <a:pt x="700558" y="493773"/>
                  <a:pt x="673485" y="496454"/>
                  <a:pt x="646546" y="496454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4486102" y="3429000"/>
            <a:ext cx="9698" cy="5334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>
            <a:off x="2438400" y="3962400"/>
            <a:ext cx="2057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2" idx="2"/>
          </p:cNvCxnSpPr>
          <p:nvPr/>
        </p:nvCxnSpPr>
        <p:spPr bwMode="auto">
          <a:xfrm>
            <a:off x="1666265" y="2875945"/>
            <a:ext cx="1686535" cy="553055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934200" y="41910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f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g    </a:t>
            </a:r>
          </a:p>
        </p:txBody>
      </p:sp>
      <p:cxnSp>
        <p:nvCxnSpPr>
          <p:cNvPr id="18" name="Straight Arrow Connector 17"/>
          <p:cNvCxnSpPr/>
          <p:nvPr/>
        </p:nvCxnSpPr>
        <p:spPr bwMode="auto">
          <a:xfrm flipH="1" flipV="1">
            <a:off x="6934200" y="3733800"/>
            <a:ext cx="1676400" cy="228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1447800" y="51816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g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y    2</a:t>
            </a:r>
          </a:p>
        </p:txBody>
      </p:sp>
      <p:sp>
        <p:nvSpPr>
          <p:cNvPr id="22" name="Oval 21"/>
          <p:cNvSpPr/>
          <p:nvPr/>
        </p:nvSpPr>
        <p:spPr bwMode="auto">
          <a:xfrm>
            <a:off x="5486400" y="3124200"/>
            <a:ext cx="1524000" cy="762000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3" name="Straight Connector 22"/>
          <p:cNvCxnSpPr/>
          <p:nvPr/>
        </p:nvCxnSpPr>
        <p:spPr bwMode="auto">
          <a:xfrm>
            <a:off x="6248400" y="3124200"/>
            <a:ext cx="0" cy="762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" name="Straight Connector 25"/>
          <p:cNvCxnSpPr/>
          <p:nvPr/>
        </p:nvCxnSpPr>
        <p:spPr bwMode="auto">
          <a:xfrm>
            <a:off x="6629400" y="3429000"/>
            <a:ext cx="0" cy="160020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lg"/>
          </a:ln>
          <a:effectLst/>
        </p:spPr>
      </p:cxnSp>
      <p:sp>
        <p:nvSpPr>
          <p:cNvPr id="30" name="TextBox 29"/>
          <p:cNvSpPr txBox="1"/>
          <p:nvPr/>
        </p:nvSpPr>
        <p:spPr>
          <a:xfrm>
            <a:off x="6477000" y="2057400"/>
            <a:ext cx="2590800" cy="707886"/>
          </a:xfrm>
          <a:prstGeom prst="rect">
            <a:avLst/>
          </a:prstGeom>
          <a:solidFill>
            <a:srgbClr val="660066"/>
          </a:solidFill>
          <a:ln>
            <a:solidFill>
              <a:srgbClr val="66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dirty="0" err="1">
                <a:latin typeface="Courier"/>
                <a:cs typeface="Courier"/>
              </a:rPr>
              <a:t>args</a:t>
            </a:r>
            <a:r>
              <a:rPr lang="en-US" sz="2000" dirty="0">
                <a:latin typeface="Courier"/>
                <a:cs typeface="Courier"/>
              </a:rPr>
              <a:t>: y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code: (+ x y)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5943600" y="2819400"/>
            <a:ext cx="533400" cy="685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3" name="Straight Arrow Connector 32"/>
          <p:cNvCxnSpPr/>
          <p:nvPr/>
        </p:nvCxnSpPr>
        <p:spPr bwMode="auto">
          <a:xfrm>
            <a:off x="2057400" y="36576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6" name="Straight Arrow Connector 35"/>
          <p:cNvCxnSpPr/>
          <p:nvPr/>
        </p:nvCxnSpPr>
        <p:spPr bwMode="auto">
          <a:xfrm>
            <a:off x="2057400" y="4495800"/>
            <a:ext cx="38862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5943600" y="3886200"/>
            <a:ext cx="0" cy="6096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3" name="Straight Arrow Connector 52"/>
          <p:cNvCxnSpPr/>
          <p:nvPr/>
        </p:nvCxnSpPr>
        <p:spPr bwMode="auto">
          <a:xfrm flipH="1">
            <a:off x="838200" y="5715000"/>
            <a:ext cx="609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56" name="Straight Arrow Connector 55"/>
          <p:cNvCxnSpPr/>
          <p:nvPr/>
        </p:nvCxnSpPr>
        <p:spPr bwMode="auto">
          <a:xfrm flipV="1">
            <a:off x="838200" y="4267200"/>
            <a:ext cx="0" cy="14478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/>
          <p:nvPr/>
        </p:nvCxnSpPr>
        <p:spPr bwMode="auto">
          <a:xfrm>
            <a:off x="1666265" y="3581399"/>
            <a:ext cx="391135" cy="7620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4" name="Straight Arrow Connector 33"/>
          <p:cNvCxnSpPr/>
          <p:nvPr/>
        </p:nvCxnSpPr>
        <p:spPr bwMode="auto">
          <a:xfrm>
            <a:off x="1828800" y="5029200"/>
            <a:ext cx="4800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cxnSp>
        <p:nvCxnSpPr>
          <p:cNvPr id="35" name="Straight Arrow Connector 34"/>
          <p:cNvCxnSpPr/>
          <p:nvPr/>
        </p:nvCxnSpPr>
        <p:spPr bwMode="auto">
          <a:xfrm flipV="1">
            <a:off x="1828800" y="4191000"/>
            <a:ext cx="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/>
          <p:nvPr/>
        </p:nvCxnSpPr>
        <p:spPr bwMode="auto">
          <a:xfrm flipH="1">
            <a:off x="8534400" y="3962400"/>
            <a:ext cx="76200" cy="8382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</p:cxnSp>
      <p:sp>
        <p:nvSpPr>
          <p:cNvPr id="41" name="TextBox 40"/>
          <p:cNvSpPr txBox="1"/>
          <p:nvPr/>
        </p:nvSpPr>
        <p:spPr>
          <a:xfrm>
            <a:off x="6477000" y="5410200"/>
            <a:ext cx="2057400" cy="83099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u="sng" dirty="0">
                <a:latin typeface="Courier"/>
                <a:cs typeface="Courier"/>
              </a:rPr>
              <a:t>    let     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x    3</a:t>
            </a:r>
          </a:p>
        </p:txBody>
      </p:sp>
      <p:cxnSp>
        <p:nvCxnSpPr>
          <p:cNvPr id="42" name="Straight Arrow Connector 41"/>
          <p:cNvCxnSpPr>
            <a:endCxn id="41" idx="3"/>
          </p:cNvCxnSpPr>
          <p:nvPr/>
        </p:nvCxnSpPr>
        <p:spPr bwMode="auto">
          <a:xfrm flipH="1">
            <a:off x="8534400" y="5029200"/>
            <a:ext cx="304800" cy="79649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arrow" w="med" len="med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10531326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scoping </a:t>
            </a:r>
            <a:r>
              <a:rPr lang="en-US" dirty="0" err="1"/>
              <a:t>vs</a:t>
            </a:r>
            <a:r>
              <a:rPr lang="en-US" dirty="0"/>
              <a:t> dynamic scoping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alternative to lexical scoping is called dynamic scoping.</a:t>
            </a:r>
          </a:p>
          <a:p>
            <a:r>
              <a:rPr lang="en-US" dirty="0"/>
              <a:t>In dynamic scoping, if a function f references a non-local variable x, the language will look for x in the function that </a:t>
            </a:r>
            <a:r>
              <a:rPr lang="en-US" b="1" dirty="0">
                <a:solidFill>
                  <a:srgbClr val="0000FF"/>
                </a:solidFill>
              </a:rPr>
              <a:t>called</a:t>
            </a:r>
            <a:r>
              <a:rPr lang="en-US" dirty="0"/>
              <a:t> f.</a:t>
            </a:r>
          </a:p>
          <a:p>
            <a:pPr lvl="1"/>
            <a:r>
              <a:rPr lang="en-US" dirty="0"/>
              <a:t>If it's not found, will look in the function that called the function that called f (and so on).</a:t>
            </a:r>
          </a:p>
          <a:p>
            <a:r>
              <a:rPr lang="en-US" dirty="0"/>
              <a:t>Contrast with lexical scoping, where the language would look for x in the scope where f was </a:t>
            </a:r>
            <a:r>
              <a:rPr lang="en-US" b="1" dirty="0">
                <a:solidFill>
                  <a:srgbClr val="0000FF"/>
                </a:solidFill>
              </a:rPr>
              <a:t>defined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400114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lexical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Function meaning does not depend on variable names used</a:t>
            </a:r>
          </a:p>
          <a:p>
            <a:pPr marL="0" indent="0">
              <a:buNone/>
            </a:pPr>
            <a:r>
              <a:rPr lang="en-US" dirty="0"/>
              <a:t>Example: Can change body of a function to use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q</a:t>
            </a:r>
            <a:r>
              <a:rPr lang="en-US" dirty="0"/>
              <a:t> instead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 </a:t>
            </a:r>
          </a:p>
          <a:p>
            <a:pPr lvl="1"/>
            <a:r>
              <a:rPr lang="en-US" dirty="0"/>
              <a:t>Lexical scope: it can’t matter</a:t>
            </a:r>
          </a:p>
          <a:p>
            <a:pPr lvl="1"/>
            <a:r>
              <a:rPr lang="en-US" dirty="0"/>
              <a:t>Dynamic scope: Depends how result is used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When the anonymous function that f returns is called, in lexical scoping, we always know where the values of x, y, and z will be (what frames they're in).  With dynamic scoping, x and y will be searched for in the functions that called the anonymous function, so who knows where they'll be.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057400" y="2744623"/>
            <a:ext cx="4495800" cy="1066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(define (f y)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 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(+ y 1)))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    (lambda (z) (+ x y z)))</a:t>
            </a:r>
            <a:endParaRPr lang="en-US" sz="2000" b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8317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lexical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Function meaning does not depend on variable names used</a:t>
            </a:r>
          </a:p>
          <a:p>
            <a:pPr marL="0" indent="0">
              <a:buNone/>
            </a:pPr>
            <a:r>
              <a:rPr lang="en-US" dirty="0"/>
              <a:t>Example: Can remove unused variables</a:t>
            </a:r>
          </a:p>
          <a:p>
            <a:pPr lvl="1"/>
            <a:r>
              <a:rPr lang="en-US" dirty="0"/>
              <a:t>Dynamic scope: But maybe some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g</a:t>
            </a:r>
            <a:r>
              <a:rPr lang="en-US" dirty="0"/>
              <a:t> uses it (weird)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would never write this in a lexically-scoped language, because the binding of x to 3 is never used.</a:t>
            </a:r>
          </a:p>
          <a:p>
            <a:pPr lvl="2"/>
            <a:r>
              <a:rPr lang="en-US" dirty="0"/>
              <a:t>(No way for g to access this particular binding of x.)</a:t>
            </a:r>
          </a:p>
          <a:p>
            <a:pPr lvl="1"/>
            <a:r>
              <a:rPr lang="en-US" dirty="0"/>
              <a:t>In a dynamically-scoped language, g might refer to a non-local variable x, and this binding might be necessary.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667000" y="2929701"/>
            <a:ext cx="2971800" cy="980209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(</a:t>
            </a:r>
            <a:r>
              <a:rPr lang="it-IT" sz="2000" b="1" kern="0" dirty="0" err="1">
                <a:latin typeface="Courier New" pitchFamily="49" charset="0"/>
              </a:rPr>
              <a:t>define</a:t>
            </a:r>
            <a:r>
              <a:rPr lang="it-IT" sz="2000" b="1" kern="0" dirty="0">
                <a:latin typeface="Courier New" pitchFamily="49" charset="0"/>
              </a:rPr>
              <a:t> (</a:t>
            </a:r>
            <a:r>
              <a:rPr lang="it-IT" sz="2000" b="1" kern="0" dirty="0" err="1">
                <a:latin typeface="Courier New" pitchFamily="49" charset="0"/>
              </a:rPr>
              <a:t>f</a:t>
            </a:r>
            <a:r>
              <a:rPr lang="it-IT" sz="2000" b="1" kern="0" dirty="0">
                <a:latin typeface="Courier New" pitchFamily="49" charset="0"/>
              </a:rPr>
              <a:t> g)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  (</a:t>
            </a:r>
            <a:r>
              <a:rPr lang="it-IT" sz="2000" b="1" kern="0" dirty="0" err="1">
                <a:latin typeface="Courier New" pitchFamily="49" charset="0"/>
              </a:rPr>
              <a:t>let</a:t>
            </a:r>
            <a:r>
              <a:rPr lang="it-IT" sz="2000" b="1" kern="0" dirty="0">
                <a:latin typeface="Courier New" pitchFamily="49" charset="0"/>
              </a:rPr>
              <a:t> ((x 3))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    (g 2)))</a:t>
            </a:r>
            <a:endParaRPr lang="en-US" sz="2000" b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9091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lexical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 Easy to reason about functions where they're defined.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Example: Dynamic scope tries to add a string to a number (b/c in the call to (+ x y), x will be "hello")</a:t>
            </a: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286000" y="2971800"/>
            <a:ext cx="44196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(f y) 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g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	(</a:t>
            </a:r>
            <a:r>
              <a:rPr lang="es-ES_tradnl" sz="2000" b="1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((x "</a:t>
            </a:r>
            <a:r>
              <a:rPr lang="es-ES_tradnl" sz="2000" b="1" kern="0" dirty="0" err="1">
                <a:solidFill>
                  <a:srgbClr val="000000"/>
                </a:solidFill>
                <a:latin typeface="Courier New" pitchFamily="49" charset="0"/>
              </a:rPr>
              <a:t>hello</a:t>
            </a: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"))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 (f 4))</a:t>
            </a:r>
          </a:p>
        </p:txBody>
      </p:sp>
    </p:spTree>
    <p:extLst>
      <p:ext uri="{BB962C8B-B14F-4D97-AF65-F5344CB8AC3E}">
        <p14:creationId xmlns:p14="http://schemas.microsoft.com/office/powerpoint/2010/main" val="191757411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Very important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know that the body of a function can refer to non-local variables. </a:t>
            </a:r>
          </a:p>
          <a:p>
            <a:pPr lvl="1"/>
            <a:r>
              <a:rPr lang="en-US" dirty="0"/>
              <a:t>i.e., variables that are not explicitly defined in that function or passed in as arguments.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So how does a language know where to find values of non-local variables?</a:t>
            </a:r>
          </a:p>
          <a:p>
            <a:pPr marL="0" indent="0" algn="ctr">
              <a:buNone/>
            </a:pPr>
            <a:r>
              <a:rPr lang="en-US" sz="2400" b="1" i="1" dirty="0">
                <a:solidFill>
                  <a:schemeClr val="accent2"/>
                </a:solidFill>
              </a:rPr>
              <a:t>Look where the function was defined</a:t>
            </a:r>
          </a:p>
          <a:p>
            <a:pPr marL="0" indent="0" algn="ctr">
              <a:buNone/>
            </a:pPr>
            <a:r>
              <a:rPr lang="en-US" sz="2400" b="1" i="1" dirty="0">
                <a:solidFill>
                  <a:schemeClr val="accent2"/>
                </a:solidFill>
              </a:rPr>
              <a:t>(not where it was called)</a:t>
            </a:r>
            <a:endParaRPr lang="en-US" dirty="0"/>
          </a:p>
          <a:p>
            <a:r>
              <a:rPr lang="en-US" dirty="0"/>
              <a:t>There are lots of good reasons for this (will explain later).</a:t>
            </a:r>
          </a:p>
          <a:p>
            <a:endParaRPr lang="en-US" dirty="0"/>
          </a:p>
          <a:p>
            <a:r>
              <a:rPr lang="en-US" dirty="0"/>
              <a:t>Critically important to understand for HW, exams, and competent programming now and in the future.</a:t>
            </a:r>
          </a:p>
          <a:p>
            <a:endParaRPr lang="en-US" dirty="0"/>
          </a:p>
          <a:p>
            <a:r>
              <a:rPr lang="en-US" dirty="0"/>
              <a:t>This concept is called </a:t>
            </a:r>
            <a:r>
              <a:rPr lang="en-US" b="1" i="1" dirty="0">
                <a:solidFill>
                  <a:schemeClr val="accent2"/>
                </a:solidFill>
              </a:rPr>
              <a:t>lexical scope </a:t>
            </a:r>
            <a:r>
              <a:rPr lang="en-US" i="1" dirty="0">
                <a:solidFill>
                  <a:srgbClr val="000000"/>
                </a:solidFill>
              </a:rPr>
              <a:t>(sometimes also called </a:t>
            </a:r>
            <a:r>
              <a:rPr lang="en-US" b="1" i="1" dirty="0">
                <a:solidFill>
                  <a:schemeClr val="accent2"/>
                </a:solidFill>
              </a:rPr>
              <a:t>static scope</a:t>
            </a:r>
            <a:r>
              <a:rPr lang="en-US" i="1" dirty="0">
                <a:solidFill>
                  <a:srgbClr val="000000"/>
                </a:solidFill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099140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lexical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 startAt="3"/>
            </a:pPr>
            <a:r>
              <a:rPr lang="en-US" dirty="0"/>
              <a:t>Closures can easily store the data they need</a:t>
            </a:r>
          </a:p>
          <a:p>
            <a:pPr lvl="1"/>
            <a:r>
              <a:rPr lang="en-US" dirty="0"/>
              <a:t>Many more examples and idioms to come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anonymous function returned by </a:t>
            </a:r>
            <a:r>
              <a:rPr lang="en-US" dirty="0" err="1"/>
              <a:t>gteq</a:t>
            </a:r>
            <a:r>
              <a:rPr lang="en-US" dirty="0"/>
              <a:t> references a non-local variable x.  </a:t>
            </a:r>
          </a:p>
          <a:p>
            <a:r>
              <a:rPr lang="en-US" dirty="0"/>
              <a:t>In lexical scoping, the closure created for the anonymous function will point to </a:t>
            </a:r>
            <a:r>
              <a:rPr lang="en-US" dirty="0" err="1"/>
              <a:t>gteq's</a:t>
            </a:r>
            <a:r>
              <a:rPr lang="en-US" dirty="0"/>
              <a:t> frame so x can be found.</a:t>
            </a:r>
          </a:p>
          <a:p>
            <a:r>
              <a:rPr lang="en-US" dirty="0"/>
              <a:t>In dynamic scoping, x would not be found at all.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2450127"/>
            <a:ext cx="76200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x) (lambda (y) (&gt;= y x)))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(no-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negs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(filter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0)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3810098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dynamic scope exist?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Lexical scope for variables is definitely the right default</a:t>
            </a:r>
          </a:p>
          <a:p>
            <a:pPr lvl="1"/>
            <a:r>
              <a:rPr lang="en-US" dirty="0"/>
              <a:t>Very common across languages</a:t>
            </a:r>
          </a:p>
          <a:p>
            <a:r>
              <a:rPr lang="en-US" dirty="0"/>
              <a:t>Dynamic scope is occasionally convenient in some situations</a:t>
            </a:r>
          </a:p>
          <a:p>
            <a:pPr lvl="1"/>
            <a:r>
              <a:rPr lang="en-US" dirty="0"/>
              <a:t>So some languages (e.g., Racket) have special ways to do it</a:t>
            </a:r>
          </a:p>
          <a:p>
            <a:pPr lvl="1"/>
            <a:r>
              <a:rPr lang="en-US" dirty="0"/>
              <a:t>But most don’t bother</a:t>
            </a:r>
          </a:p>
          <a:p>
            <a:r>
              <a:rPr lang="en-US" dirty="0"/>
              <a:t>Historically, dynamic scoping was used more frequently in older languages because it's easier to implement than lexical scoping.</a:t>
            </a:r>
          </a:p>
          <a:p>
            <a:pPr lvl="1"/>
            <a:r>
              <a:rPr lang="en-US" dirty="0"/>
              <a:t>Strategy: Just search through the call stack until variable is found.  No closures needed.</a:t>
            </a:r>
          </a:p>
          <a:p>
            <a:pPr lvl="1"/>
            <a:r>
              <a:rPr lang="en-US" dirty="0"/>
              <a:t>Call stack maintains list of functions that are currently being called, so might as well use it to find non-local variables.</a:t>
            </a:r>
          </a:p>
        </p:txBody>
      </p:sp>
    </p:spTree>
    <p:extLst>
      <p:ext uri="{BB962C8B-B14F-4D97-AF65-F5344CB8AC3E}">
        <p14:creationId xmlns:p14="http://schemas.microsoft.com/office/powerpoint/2010/main" val="6293762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These both work and rely on using variables in the environment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first one computes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String.size</a:t>
            </a:r>
            <a:r>
              <a:rPr lang="en-US" dirty="0"/>
              <a:t> once per element of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xs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dirty="0"/>
              <a:t>The second one computes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String.size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s</a:t>
            </a:r>
            <a:r>
              <a:rPr lang="en-US" dirty="0"/>
              <a:t> once per list</a:t>
            </a:r>
          </a:p>
          <a:p>
            <a:pPr lvl="1"/>
            <a:r>
              <a:rPr lang="en-US" dirty="0"/>
              <a:t>Nothing new here: let-bindings are evaluated when encountered and function bodies evaluated when </a:t>
            </a:r>
            <a:r>
              <a:rPr lang="en-US" i="1" dirty="0"/>
              <a:t>called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2133600"/>
            <a:ext cx="7772400" cy="2209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allShorterThan1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xs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s</a:t>
            </a:r>
            <a:r>
              <a:rPr lang="en-US" sz="2000" kern="0" dirty="0">
                <a:latin typeface="Courier New" pitchFamily="49" charset="0"/>
              </a:rPr>
              <a:t>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</a:t>
            </a:r>
            <a:r>
              <a:rPr lang="en-US" sz="2000" kern="0" dirty="0">
                <a:latin typeface="Courier New" pitchFamily="49" charset="0"/>
              </a:rPr>
              <a:t>filter(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 err="1">
                <a:latin typeface="Courier New" pitchFamily="49" charset="0"/>
              </a:rPr>
              <a:t>String.size</a:t>
            </a:r>
            <a:r>
              <a:rPr lang="en-US" sz="2000" kern="0" dirty="0">
                <a:latin typeface="Courier New" pitchFamily="49" charset="0"/>
              </a:rPr>
              <a:t> x &lt; </a:t>
            </a:r>
            <a:r>
              <a:rPr lang="en-US" sz="2000" kern="0" dirty="0" err="1">
                <a:latin typeface="Courier New" pitchFamily="49" charset="0"/>
              </a:rPr>
              <a:t>String.size</a:t>
            </a:r>
            <a:r>
              <a:rPr lang="en-US" sz="2000" kern="0" dirty="0">
                <a:latin typeface="Courier New" pitchFamily="49" charset="0"/>
              </a:rPr>
              <a:t> s,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</a:t>
            </a:r>
            <a:r>
              <a:rPr lang="en-US" sz="2000" kern="0" dirty="0" err="1">
                <a:latin typeface="Courier New" pitchFamily="49" charset="0"/>
              </a:rPr>
              <a:t>xs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allShorterThan2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xs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s</a:t>
            </a:r>
            <a:r>
              <a:rPr lang="en-US" sz="2000" kern="0" dirty="0">
                <a:latin typeface="Courier New" pitchFamily="49" charset="0"/>
              </a:rPr>
              <a:t>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latin typeface="Courier New" pitchFamily="49" charset="0"/>
              </a:rPr>
              <a:t> = </a:t>
            </a:r>
            <a:r>
              <a:rPr lang="en-US" sz="2000" kern="0" dirty="0" err="1">
                <a:latin typeface="Courier New" pitchFamily="49" charset="0"/>
              </a:rPr>
              <a:t>String.size</a:t>
            </a:r>
            <a:r>
              <a:rPr lang="en-US" sz="2000" kern="0" dirty="0">
                <a:latin typeface="Courier New" pitchFamily="49" charset="0"/>
              </a:rPr>
              <a:t> s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in </a:t>
            </a:r>
            <a:r>
              <a:rPr lang="en-US" sz="2000" kern="0" dirty="0">
                <a:latin typeface="Courier New" pitchFamily="49" charset="0"/>
              </a:rPr>
              <a:t>filter(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 err="1">
                <a:latin typeface="Courier New" pitchFamily="49" charset="0"/>
              </a:rPr>
              <a:t>String.size</a:t>
            </a:r>
            <a:r>
              <a:rPr lang="en-US" sz="2000" kern="0" dirty="0">
                <a:latin typeface="Courier New" pitchFamily="49" charset="0"/>
              </a:rPr>
              <a:t> x &lt; </a:t>
            </a:r>
            <a:r>
              <a:rPr lang="en-US" sz="2000" kern="0" dirty="0" err="1">
                <a:latin typeface="Courier New" pitchFamily="49" charset="0"/>
              </a:rPr>
              <a:t>i</a:t>
            </a:r>
            <a:r>
              <a:rPr lang="en-US" sz="2000" kern="0" dirty="0">
                <a:latin typeface="Courier New" pitchFamily="49" charset="0"/>
              </a:rPr>
              <a:t>, </a:t>
            </a:r>
            <a:r>
              <a:rPr lang="en-US" sz="2000" kern="0" dirty="0" err="1">
                <a:latin typeface="Courier New" pitchFamily="49" charset="0"/>
              </a:rPr>
              <a:t>xs</a:t>
            </a:r>
            <a:r>
              <a:rPr lang="en-US" sz="2000" kern="0" dirty="0">
                <a:latin typeface="Courier New" pitchFamily="49" charset="0"/>
              </a:rPr>
              <a:t>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8983188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Iterators made better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Functions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map</a:t>
            </a:r>
            <a:r>
              <a:rPr lang="en-US" dirty="0"/>
              <a:t> 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filter</a:t>
            </a:r>
            <a:r>
              <a:rPr lang="en-US" dirty="0"/>
              <a:t> are </a:t>
            </a:r>
            <a:r>
              <a:rPr lang="en-US" i="1" dirty="0"/>
              <a:t>much</a:t>
            </a:r>
            <a:r>
              <a:rPr lang="en-US" dirty="0"/>
              <a:t> more powerful thanks to closures and lexical scope</a:t>
            </a:r>
          </a:p>
          <a:p>
            <a:pPr lvl="1"/>
            <a:endParaRPr lang="en-US" dirty="0"/>
          </a:p>
          <a:p>
            <a:r>
              <a:rPr lang="en-US" dirty="0"/>
              <a:t>Function passed in can use any “private” data in its environment</a:t>
            </a:r>
          </a:p>
          <a:p>
            <a:pPr lvl="1"/>
            <a:endParaRPr lang="en-US" dirty="0"/>
          </a:p>
          <a:p>
            <a:r>
              <a:rPr lang="en-US" dirty="0"/>
              <a:t>Iterator (e.g., map or filter) “doesn’t even know the data is there”</a:t>
            </a:r>
          </a:p>
          <a:p>
            <a:pPr lvl="1"/>
            <a:r>
              <a:rPr lang="en-US" dirty="0"/>
              <a:t>It just calls the function that it's passed, and that function will take care of everything.</a:t>
            </a:r>
          </a:p>
        </p:txBody>
      </p:sp>
    </p:spTree>
    <p:extLst>
      <p:ext uri="{BB962C8B-B14F-4D97-AF65-F5344CB8AC3E}">
        <p14:creationId xmlns:p14="http://schemas.microsoft.com/office/powerpoint/2010/main" val="9487392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</a:t>
            </a:r>
            <a:r>
              <a:rPr lang="en-US" dirty="0" err="1"/>
              <a:t>foldr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>
                <a:latin typeface="Courier New" pitchFamily="49" charset="0"/>
                <a:cs typeface="Courier New" pitchFamily="49" charset="0"/>
              </a:rPr>
              <a:t>foldr</a:t>
            </a:r>
            <a:r>
              <a:rPr lang="en-US" dirty="0"/>
              <a:t> (sometimes also called accumulate, reduce, or inject) is another very famous iterator over recursive structures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Accumulates an answer by repeatedly applying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dirty="0"/>
              <a:t> to answer so far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foldr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f base (x1 x2 x3 x4))</a:t>
            </a:r>
            <a:r>
              <a:rPr lang="en-US" dirty="0"/>
              <a:t> computes </a:t>
            </a:r>
            <a:br>
              <a:rPr lang="en-US" b="1" dirty="0">
                <a:latin typeface="Courier New" pitchFamily="49" charset="0"/>
                <a:cs typeface="Courier New" pitchFamily="49" charset="0"/>
              </a:rPr>
            </a:br>
            <a:r>
              <a:rPr lang="en-US" b="1" dirty="0">
                <a:latin typeface="Courier New" pitchFamily="49" charset="0"/>
                <a:cs typeface="Courier New" pitchFamily="49" charset="0"/>
              </a:rPr>
              <a:t>(f x1 (f x2 (f x3 (f x4 base))))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95400" y="3505200"/>
            <a:ext cx="64008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(define (</a:t>
            </a:r>
            <a:r>
              <a:rPr lang="en-US" sz="2000" dirty="0" err="1">
                <a:latin typeface="Courier"/>
                <a:cs typeface="Courier"/>
              </a:rPr>
              <a:t>foldr</a:t>
            </a:r>
            <a:r>
              <a:rPr lang="en-US" sz="2000" dirty="0">
                <a:latin typeface="Courier"/>
                <a:cs typeface="Courier"/>
              </a:rPr>
              <a:t> f base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  (if (null?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 base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    (f (car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 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       (</a:t>
            </a:r>
            <a:r>
              <a:rPr lang="en-US" sz="2000" dirty="0" err="1">
                <a:latin typeface="Courier"/>
                <a:cs typeface="Courier"/>
              </a:rPr>
              <a:t>foldr</a:t>
            </a:r>
            <a:r>
              <a:rPr lang="en-US" sz="2000" dirty="0">
                <a:latin typeface="Courier"/>
                <a:cs typeface="Courier"/>
              </a:rPr>
              <a:t> f base (</a:t>
            </a:r>
            <a:r>
              <a:rPr lang="en-US" sz="2000" dirty="0" err="1">
                <a:latin typeface="Courier"/>
                <a:cs typeface="Courier"/>
              </a:rPr>
              <a:t>cdr</a:t>
            </a: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)))))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762000" y="4876800"/>
            <a:ext cx="7772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b="0" dirty="0"/>
              <a:t>This version “folds right”; another version “folds left”</a:t>
            </a:r>
          </a:p>
          <a:p>
            <a:pPr lvl="1"/>
            <a:r>
              <a:rPr lang="en-US" b="0" dirty="0"/>
              <a:t>Whether the direction matters depends on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b="0" dirty="0"/>
              <a:t> (often not)</a:t>
            </a:r>
          </a:p>
          <a:p>
            <a:pPr marL="0" indent="0">
              <a:buFontTx/>
              <a:buNone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937058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iterators again?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These “iterator-like” functions are not built into the language</a:t>
            </a:r>
          </a:p>
          <a:p>
            <a:pPr lvl="1"/>
            <a:r>
              <a:rPr lang="en-US" dirty="0"/>
              <a:t>Just a programming idiom</a:t>
            </a:r>
          </a:p>
          <a:p>
            <a:pPr lvl="1"/>
            <a:r>
              <a:rPr lang="en-US" dirty="0"/>
              <a:t>Though many languages have built-in support, which often allows stopping early without using exceptions</a:t>
            </a:r>
          </a:p>
          <a:p>
            <a:pPr lvl="1"/>
            <a:endParaRPr lang="en-US" dirty="0"/>
          </a:p>
          <a:p>
            <a:r>
              <a:rPr lang="en-US" dirty="0"/>
              <a:t>This pattern separates recursive traversal from data processing</a:t>
            </a:r>
          </a:p>
          <a:p>
            <a:pPr lvl="1"/>
            <a:r>
              <a:rPr lang="en-US" dirty="0"/>
              <a:t>Can reuse same traversal for different data processing</a:t>
            </a:r>
          </a:p>
          <a:p>
            <a:pPr lvl="1"/>
            <a:r>
              <a:rPr lang="en-US" dirty="0"/>
              <a:t>Can reuse same data processing for different 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617037315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11430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-3-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762000" y="2667000"/>
            <a:ext cx="7772400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Line 2 defines a function that, when called, evaluates body </a:t>
            </a:r>
            <a:br>
              <a:rPr lang="en-US" b="0" dirty="0"/>
            </a:br>
            <a:r>
              <a:rPr lang="en-US" dirty="0">
                <a:latin typeface="Courier New" pitchFamily="49" charset="0"/>
                <a:cs typeface="Courier New" pitchFamily="49" charset="0"/>
              </a:rPr>
              <a:t>(+ x y)</a:t>
            </a:r>
            <a:r>
              <a:rPr lang="en-US" b="0" dirty="0"/>
              <a:t> in environment where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b="0" dirty="0"/>
              <a:t> maps to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1</a:t>
            </a:r>
            <a:r>
              <a:rPr lang="en-US" b="0" dirty="0"/>
              <a:t> and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y</a:t>
            </a:r>
            <a:r>
              <a:rPr lang="en-US" b="0" dirty="0"/>
              <a:t> maps to the argument passed in.</a:t>
            </a:r>
          </a:p>
          <a:p>
            <a:r>
              <a:rPr lang="en-US" b="0" dirty="0"/>
              <a:t>Call on line 4:</a:t>
            </a:r>
          </a:p>
          <a:p>
            <a:pPr lvl="1"/>
            <a:r>
              <a:rPr lang="en-US" b="0" dirty="0"/>
              <a:t>Creates a </a:t>
            </a:r>
            <a:r>
              <a:rPr lang="en-US" b="0" i="1" dirty="0"/>
              <a:t>new</a:t>
            </a:r>
            <a:r>
              <a:rPr lang="en-US" b="0" dirty="0"/>
              <a:t> environment where x maps to 2.</a:t>
            </a:r>
          </a:p>
          <a:p>
            <a:pPr lvl="1"/>
            <a:r>
              <a:rPr lang="en-US" b="0" dirty="0"/>
              <a:t>Looks up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b="0" dirty="0"/>
              <a:t> to get the function defined on line 2.</a:t>
            </a:r>
          </a:p>
          <a:p>
            <a:pPr lvl="1"/>
            <a:r>
              <a:rPr lang="en-US" b="0" dirty="0"/>
              <a:t>Evaluates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(+ x y)</a:t>
            </a:r>
            <a:r>
              <a:rPr lang="en-US" b="0" dirty="0"/>
              <a:t> in the </a:t>
            </a:r>
            <a:r>
              <a:rPr lang="en-US" b="0" dirty="0">
                <a:solidFill>
                  <a:schemeClr val="accent2"/>
                </a:solidFill>
              </a:rPr>
              <a:t>new environment</a:t>
            </a:r>
            <a:r>
              <a:rPr lang="en-US" b="0" dirty="0"/>
              <a:t>, producing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6</a:t>
            </a:r>
          </a:p>
          <a:p>
            <a:pPr lvl="1"/>
            <a:r>
              <a:rPr lang="en-US" b="0" dirty="0"/>
              <a:t>Calls the function, which evaluates the body in the </a:t>
            </a:r>
            <a:r>
              <a:rPr lang="en-US" b="0" dirty="0">
                <a:solidFill>
                  <a:schemeClr val="accent2"/>
                </a:solidFill>
              </a:rPr>
              <a:t>old environment</a:t>
            </a:r>
            <a:r>
              <a:rPr lang="en-US" b="0" dirty="0"/>
              <a:t>, producing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7.</a:t>
            </a:r>
          </a:p>
        </p:txBody>
      </p:sp>
    </p:spTree>
    <p:extLst>
      <p:ext uri="{BB962C8B-B14F-4D97-AF65-F5344CB8AC3E}">
        <p14:creationId xmlns:p14="http://schemas.microsoft.com/office/powerpoint/2010/main" val="139829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How can functions be evaluated in old environments?</a:t>
            </a:r>
          </a:p>
          <a:p>
            <a:pPr lvl="1"/>
            <a:r>
              <a:rPr lang="en-US" dirty="0"/>
              <a:t>The language implementation keeps them around as necessary.</a:t>
            </a:r>
          </a:p>
          <a:p>
            <a:pPr marL="0" indent="0">
              <a:buNone/>
            </a:pPr>
            <a:r>
              <a:rPr lang="en-US" dirty="0"/>
              <a:t>Can define the semantics of (first-class) functions as follows:</a:t>
            </a:r>
          </a:p>
          <a:p>
            <a:r>
              <a:rPr lang="en-US" dirty="0"/>
              <a:t>A function value has </a:t>
            </a:r>
            <a:r>
              <a:rPr lang="en-US" dirty="0">
                <a:solidFill>
                  <a:schemeClr val="accent2"/>
                </a:solidFill>
              </a:rPr>
              <a:t>two parts: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chemeClr val="accent2"/>
                </a:solidFill>
              </a:rPr>
              <a:t>code</a:t>
            </a:r>
            <a:r>
              <a:rPr lang="en-US" dirty="0"/>
              <a:t> (obviously)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chemeClr val="accent2"/>
                </a:solidFill>
              </a:rPr>
              <a:t>environment</a:t>
            </a:r>
            <a:r>
              <a:rPr lang="en-US" dirty="0"/>
              <a:t> that was current when the function was </a:t>
            </a:r>
            <a:r>
              <a:rPr lang="en-US" b="1" i="1" dirty="0"/>
              <a:t>defined.</a:t>
            </a:r>
          </a:p>
          <a:p>
            <a:r>
              <a:rPr lang="en-US" dirty="0"/>
              <a:t>This value is called a </a:t>
            </a:r>
            <a:r>
              <a:rPr lang="en-US" b="1" i="1" dirty="0">
                <a:solidFill>
                  <a:schemeClr val="accent2"/>
                </a:solidFill>
              </a:rPr>
              <a:t>function closure</a:t>
            </a:r>
            <a:r>
              <a:rPr lang="en-US" b="1" dirty="0"/>
              <a:t> </a:t>
            </a:r>
            <a:r>
              <a:rPr lang="en-US" dirty="0"/>
              <a:t>or just </a:t>
            </a:r>
            <a:r>
              <a:rPr lang="en-US" b="1" i="1" dirty="0">
                <a:solidFill>
                  <a:schemeClr val="accent2"/>
                </a:solidFill>
              </a:rPr>
              <a:t>closure</a:t>
            </a:r>
            <a:r>
              <a:rPr lang="en-US" dirty="0"/>
              <a:t>.</a:t>
            </a:r>
            <a:r>
              <a:rPr lang="en-US" i="1" dirty="0">
                <a:solidFill>
                  <a:schemeClr val="accent2"/>
                </a:solidFill>
              </a:rPr>
              <a:t> </a:t>
            </a:r>
          </a:p>
          <a:p>
            <a:r>
              <a:rPr lang="en-US" dirty="0"/>
              <a:t>When a function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 is called,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's code is evaluated in the environment that was stored alongside that code when the closure was created.</a:t>
            </a:r>
          </a:p>
          <a:p>
            <a:pPr lvl="1"/>
            <a:r>
              <a:rPr lang="en-US" dirty="0"/>
              <a:t>(The environment is first extended with extra bindings for the values of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's arguments.)</a:t>
            </a:r>
          </a:p>
        </p:txBody>
      </p:sp>
    </p:spTree>
    <p:extLst>
      <p:ext uri="{BB962C8B-B14F-4D97-AF65-F5344CB8AC3E}">
        <p14:creationId xmlns:p14="http://schemas.microsoft.com/office/powerpoint/2010/main" val="1166229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762000" y="3048000"/>
            <a:ext cx="77724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Line 2 creates a closure and binds the variable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b="0" dirty="0"/>
              <a:t> to it:</a:t>
            </a:r>
          </a:p>
          <a:p>
            <a:pPr lvl="1"/>
            <a:r>
              <a:rPr lang="en-US" b="0" dirty="0"/>
              <a:t>Code: “take argument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y</a:t>
            </a:r>
            <a:r>
              <a:rPr lang="en-US" b="0" dirty="0"/>
              <a:t> and have body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(+ x y)</a:t>
            </a:r>
            <a:r>
              <a:rPr lang="en-US" b="0" dirty="0"/>
              <a:t>”</a:t>
            </a:r>
          </a:p>
          <a:p>
            <a:pPr lvl="1"/>
            <a:r>
              <a:rPr lang="en-US" b="0" dirty="0"/>
              <a:t>Environment: “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b="0" dirty="0"/>
              <a:t> maps to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1</a:t>
            </a:r>
            <a:r>
              <a:rPr lang="en-US" b="0" dirty="0"/>
              <a:t>” </a:t>
            </a:r>
          </a:p>
          <a:p>
            <a:pPr lvl="2"/>
            <a:r>
              <a:rPr lang="en-US" b="0" dirty="0"/>
              <a:t>(Plus whatever else has been previously defined, </a:t>
            </a:r>
            <a:br>
              <a:rPr lang="en-US" b="0" dirty="0"/>
            </a:br>
            <a:r>
              <a:rPr lang="en-US" b="0" dirty="0"/>
              <a:t>including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b="0" dirty="0"/>
              <a:t> itself in case of recursion)</a:t>
            </a:r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1295400"/>
            <a:ext cx="67056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-1- (define x 1)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-2- (define (f y) (+ x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-3- (define y 4)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-4- (define z (</a:t>
            </a:r>
            <a:r>
              <a:rPr lang="es-ES_tradnl" sz="2000" b="1" kern="0" dirty="0" err="1">
                <a:latin typeface="Courier New" pitchFamily="49" charset="0"/>
              </a:rPr>
              <a:t>let</a:t>
            </a:r>
            <a:r>
              <a:rPr lang="es-ES_tradnl" sz="2000" b="1" kern="0" dirty="0">
                <a:latin typeface="Courier New" pitchFamily="49" charset="0"/>
              </a:rPr>
              <a:t> ((x 2)) (f (+ x y))))</a:t>
            </a:r>
          </a:p>
        </p:txBody>
      </p:sp>
    </p:spTree>
    <p:extLst>
      <p:ext uri="{BB962C8B-B14F-4D97-AF65-F5344CB8AC3E}">
        <p14:creationId xmlns:p14="http://schemas.microsoft.com/office/powerpoint/2010/main" val="729304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Behind the scenes: environments and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have probably drawn diagrams showing variables and their values.</a:t>
            </a:r>
          </a:p>
          <a:p>
            <a:pPr lvl="1"/>
            <a:r>
              <a:rPr lang="en-US" dirty="0"/>
              <a:t>Memory diagrams, recursion diagrams, environment diagrams, etc.</a:t>
            </a:r>
          </a:p>
          <a:p>
            <a:pPr lvl="1"/>
            <a:r>
              <a:rPr lang="en-US" dirty="0"/>
              <a:t>Most PLs implement these in similar ways during program execution.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Today we're going to focus on how Racket does environment diagrams.</a:t>
            </a:r>
          </a:p>
        </p:txBody>
      </p:sp>
    </p:spTree>
    <p:extLst>
      <p:ext uri="{BB962C8B-B14F-4D97-AF65-F5344CB8AC3E}">
        <p14:creationId xmlns:p14="http://schemas.microsoft.com/office/powerpoint/2010/main" val="173591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Behind the scenes: environments and frames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environment is represented using </a:t>
            </a:r>
            <a:r>
              <a:rPr lang="en-US" b="1" i="1" dirty="0"/>
              <a:t>frames</a:t>
            </a:r>
            <a:r>
              <a:rPr lang="en-US" dirty="0"/>
              <a:t>.</a:t>
            </a:r>
          </a:p>
          <a:p>
            <a:r>
              <a:rPr lang="en-US" dirty="0"/>
              <a:t>A </a:t>
            </a:r>
            <a:r>
              <a:rPr lang="en-US" b="1" i="1" dirty="0"/>
              <a:t>frame</a:t>
            </a:r>
            <a:r>
              <a:rPr lang="en-US" dirty="0"/>
              <a:t> is a table that maps variables to values.</a:t>
            </a:r>
          </a:p>
          <a:p>
            <a:pPr lvl="1"/>
            <a:r>
              <a:rPr lang="en-US" dirty="0"/>
              <a:t>Each frame (except the "global" or "top-level" frame) also has a pointer that always points another frame.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When a variable is asked to be looked up in an environment, the lookup always starts in some frame.</a:t>
            </a:r>
          </a:p>
          <a:p>
            <a:pPr lvl="1"/>
            <a:r>
              <a:rPr lang="en-US" dirty="0"/>
              <a:t>If the variable is not found in that frame, the search continues wherever the frame points to (another frame).</a:t>
            </a:r>
          </a:p>
          <a:p>
            <a:pPr lvl="1"/>
            <a:r>
              <a:rPr lang="en-US" dirty="0"/>
              <a:t>If the search ever gets to a frame without a pointer to another frame (the global frame) and the variable still isn't found, we report an error that the variable is undefined.</a:t>
            </a:r>
          </a:p>
        </p:txBody>
      </p:sp>
    </p:spTree>
    <p:extLst>
      <p:ext uri="{BB962C8B-B14F-4D97-AF65-F5344CB8AC3E}">
        <p14:creationId xmlns:p14="http://schemas.microsoft.com/office/powerpoint/2010/main" val="185025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83770</TotalTime>
  <Words>3761</Words>
  <Application>Microsoft Macintosh PowerPoint</Application>
  <PresentationFormat>On-screen Show (4:3)</PresentationFormat>
  <Paragraphs>459</Paragraphs>
  <Slides>45</Slides>
  <Notes>2</Notes>
  <HiddenSlides>11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Calibri Light</vt:lpstr>
      <vt:lpstr>Courier</vt:lpstr>
      <vt:lpstr>Courier New</vt:lpstr>
      <vt:lpstr>Times New Roman</vt:lpstr>
      <vt:lpstr>dan_design_template</vt:lpstr>
      <vt:lpstr>CS 360  Programming Languages Day 11 – Lexical Scope </vt:lpstr>
      <vt:lpstr>What is scope?</vt:lpstr>
      <vt:lpstr>Motivation for why you should care</vt:lpstr>
      <vt:lpstr>Very important concept</vt:lpstr>
      <vt:lpstr>Another example</vt:lpstr>
      <vt:lpstr>Closures</vt:lpstr>
      <vt:lpstr>Example</vt:lpstr>
      <vt:lpstr>Behind the scenes: environments and frames</vt:lpstr>
      <vt:lpstr>Behind the scenes: environments and frames</vt:lpstr>
      <vt:lpstr>PowerPoint Presentation</vt:lpstr>
      <vt:lpstr>PowerPoint Presentation</vt:lpstr>
      <vt:lpstr>PowerPoint Presentation</vt:lpstr>
      <vt:lpstr>Rules for frames and environments</vt:lpstr>
      <vt:lpstr>Rules for frames and environments</vt:lpstr>
      <vt:lpstr>PowerPoint Presentation</vt:lpstr>
      <vt:lpstr>PowerPoint Presentation</vt:lpstr>
      <vt:lpstr>PowerPoint Presentation</vt:lpstr>
      <vt:lpstr>So what?</vt:lpstr>
      <vt:lpstr>Example: Returning a function</vt:lpstr>
      <vt:lpstr>Example: Returning a function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Rules for frames and environments</vt:lpstr>
      <vt:lpstr>Example: Passing a function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Lexical scoping vs dynamic scoping</vt:lpstr>
      <vt:lpstr>Why lexical scope?</vt:lpstr>
      <vt:lpstr>Why lexical scope?</vt:lpstr>
      <vt:lpstr>Why lexical scope?</vt:lpstr>
      <vt:lpstr>Why lexical scope?</vt:lpstr>
      <vt:lpstr>Does dynamic scope exist?</vt:lpstr>
      <vt:lpstr>Recomputation</vt:lpstr>
      <vt:lpstr>Iterators made better</vt:lpstr>
      <vt:lpstr>Review of foldr</vt:lpstr>
      <vt:lpstr>Why iterators again?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901</cp:revision>
  <cp:lastPrinted>2017-08-30T19:10:09Z</cp:lastPrinted>
  <dcterms:created xsi:type="dcterms:W3CDTF">2009-03-13T20:43:19Z</dcterms:created>
  <dcterms:modified xsi:type="dcterms:W3CDTF">2023-02-28T18:24:37Z</dcterms:modified>
</cp:coreProperties>
</file>